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3" r:id="rId1"/>
  </p:sldMasterIdLst>
  <p:notesMasterIdLst>
    <p:notesMasterId r:id="rId17"/>
  </p:notesMasterIdLst>
  <p:handoutMasterIdLst>
    <p:handoutMasterId r:id="rId18"/>
  </p:handoutMasterIdLst>
  <p:sldIdLst>
    <p:sldId id="269" r:id="rId2"/>
    <p:sldId id="268" r:id="rId3"/>
    <p:sldId id="271" r:id="rId4"/>
    <p:sldId id="272" r:id="rId5"/>
    <p:sldId id="270" r:id="rId6"/>
    <p:sldId id="258" r:id="rId7"/>
    <p:sldId id="261" r:id="rId8"/>
    <p:sldId id="262" r:id="rId9"/>
    <p:sldId id="263" r:id="rId10"/>
    <p:sldId id="267" r:id="rId11"/>
    <p:sldId id="265" r:id="rId12"/>
    <p:sldId id="260" r:id="rId13"/>
    <p:sldId id="266" r:id="rId14"/>
    <p:sldId id="259" r:id="rId15"/>
    <p:sldId id="273" r:id="rId16"/>
  </p:sldIdLst>
  <p:sldSz cx="12192000" cy="6858000"/>
  <p:notesSz cx="9934575" cy="68024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-2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介護度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171640703168731"/>
          <c:y val="0.17661353469903127"/>
          <c:w val="0.63510355396866092"/>
          <c:h val="0.5165608902163711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介護度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2.6982070665183849E-2"/>
                  <c:y val="7.16315885160508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8721204244362288"/>
                  <c:y val="6.6275566727922453E-2"/>
                </c:manualLayout>
              </c:layout>
              <c:tx>
                <c:rich>
                  <a:bodyPr/>
                  <a:lstStyle/>
                  <a:p>
                    <a:fld id="{7CB7EA61-BBB1-4F54-801E-12FA123089ED}" type="VALUE">
                      <a:rPr lang="en-US" altLang="ja-JP" sz="240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3.6392964788395751E-2"/>
                  <c:y val="-0.14322596167419754"/>
                </c:manualLayout>
              </c:layout>
              <c:tx>
                <c:rich>
                  <a:bodyPr/>
                  <a:lstStyle/>
                  <a:p>
                    <a:fld id="{33255901-4626-4901-8B74-5B87CC85ABC1}" type="VALUE">
                      <a:rPr lang="en-US" altLang="ja-JP" sz="2400" dirty="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8635048813245678"/>
                  <c:y val="-2.4798801424333061E-2"/>
                </c:manualLayout>
              </c:layout>
              <c:tx>
                <c:rich>
                  <a:bodyPr/>
                  <a:lstStyle/>
                  <a:p>
                    <a:fld id="{EA0BD671-B5CB-455B-90B5-55A31579194C}" type="VALUE">
                      <a:rPr lang="en-US" altLang="ja-JP" sz="240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9.565235851950768E-2"/>
                  <c:y val="0.11253705920652375"/>
                </c:manualLayout>
              </c:layout>
              <c:tx>
                <c:rich>
                  <a:bodyPr/>
                  <a:lstStyle/>
                  <a:p>
                    <a:fld id="{CD8FAB06-E8AC-4088-9861-FDEFE7C6D7C9}" type="VALUE">
                      <a:rPr lang="en-US" altLang="ja-JP" sz="180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1.5620658546639708E-2"/>
                  <c:y val="6.7173161359780353E-2"/>
                </c:manualLayout>
              </c:layout>
              <c:tx>
                <c:rich>
                  <a:bodyPr/>
                  <a:lstStyle/>
                  <a:p>
                    <a:fld id="{B638BD04-1B6F-45EC-9FD3-32BEA0F853DD}" type="VALUE">
                      <a:rPr lang="en-US" altLang="ja-JP" sz="900" dirty="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事業対象者</c:v>
                </c:pt>
                <c:pt idx="1">
                  <c:v>要支援１</c:v>
                </c:pt>
                <c:pt idx="2">
                  <c:v>要支援２</c:v>
                </c:pt>
                <c:pt idx="3">
                  <c:v>要介護１</c:v>
                </c:pt>
                <c:pt idx="4">
                  <c:v>要介護２</c:v>
                </c:pt>
                <c:pt idx="5">
                  <c:v>要介護４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0.05</c:v>
                </c:pt>
                <c:pt idx="1">
                  <c:v>0.32</c:v>
                </c:pt>
                <c:pt idx="2">
                  <c:v>0.24</c:v>
                </c:pt>
                <c:pt idx="3">
                  <c:v>0.26</c:v>
                </c:pt>
                <c:pt idx="4">
                  <c:v>0.11</c:v>
                </c:pt>
                <c:pt idx="5">
                  <c:v>0.03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943162454859817"/>
          <c:y val="0.71058406477175873"/>
          <c:w val="0.33495425923476341"/>
          <c:h val="0.256017047823444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年齢層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915355021413851"/>
          <c:y val="0.13818791861482335"/>
          <c:w val="0.6810781944460601"/>
          <c:h val="0.6358078911413440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年齢層</c:v>
                </c:pt>
              </c:strCache>
            </c:strRef>
          </c:tx>
          <c:explosion val="2"/>
          <c:dPt>
            <c:idx val="0"/>
            <c:bubble3D val="0"/>
            <c:explosion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explosion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2.8180898080020545E-2"/>
                  <c:y val="9.405493592068350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360076277450126"/>
                  <c:y val="-1.7408675859648382E-2"/>
                </c:manualLayout>
              </c:layout>
              <c:tx>
                <c:rich>
                  <a:bodyPr/>
                  <a:lstStyle/>
                  <a:p>
                    <a:fld id="{2C8DE296-9F2D-48E4-9A1C-BE52B459692A}" type="VALUE">
                      <a:rPr lang="en-US" altLang="ja-JP" sz="280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2422688430676119"/>
                  <c:y val="-5.5600264752643902E-2"/>
                </c:manualLayout>
              </c:layout>
              <c:tx>
                <c:rich>
                  <a:bodyPr/>
                  <a:lstStyle/>
                  <a:p>
                    <a:fld id="{DEAA27F0-334B-4328-BE6C-1E1BB31100BE}" type="VALUE">
                      <a:rPr lang="en-US" altLang="ja-JP" sz="280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5.4437165641578897E-2"/>
                  <c:y val="0.10707536749609485"/>
                </c:manualLayout>
              </c:layout>
              <c:tx>
                <c:rich>
                  <a:bodyPr/>
                  <a:lstStyle/>
                  <a:p>
                    <a:fld id="{DADDA426-30A8-4B6F-A6BC-89998AEA86FD}" type="VALUE">
                      <a:rPr lang="en-US" altLang="ja-JP" sz="1800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６０代</c:v>
                </c:pt>
                <c:pt idx="1">
                  <c:v>７０代</c:v>
                </c:pt>
                <c:pt idx="2">
                  <c:v>８０代</c:v>
                </c:pt>
                <c:pt idx="3">
                  <c:v>９０代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0.05</c:v>
                </c:pt>
                <c:pt idx="1">
                  <c:v>0.45</c:v>
                </c:pt>
                <c:pt idx="2">
                  <c:v>0.42</c:v>
                </c:pt>
                <c:pt idx="3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092235655259098"/>
          <c:y val="0.77156598504826568"/>
          <c:w val="0.25173454355367586"/>
          <c:h val="0.212263783583734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dirty="0"/>
              <a:t>男女比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324522701290332"/>
          <c:y val="0.18358182528305397"/>
          <c:w val="0.67419336580031908"/>
          <c:h val="0.5728441607932303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男女比</c:v>
                </c:pt>
              </c:strCache>
            </c:strRef>
          </c:tx>
          <c:explosion val="3"/>
          <c:dPt>
            <c:idx val="0"/>
            <c:bubble3D val="0"/>
            <c:explosion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5716528034312441"/>
                  <c:y val="-1.069651574985280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2983797-5DBF-4192-AD49-47DD36241819}" type="VALUE">
                      <a:rPr lang="en-US" altLang="ja-JP" sz="280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33310523359453"/>
                      <c:h val="0.1707178837642988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2173147499731585"/>
                  <c:y val="-6.588111680440784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EBA2DFE-931D-4859-82D7-EC74D7B109E0}" type="VALUE">
                      <a:rPr lang="en-US" altLang="ja-JP" sz="280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99334305803065"/>
                      <c:h val="0.18778145533258989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479139915076843"/>
          <c:y val="0.80619029739453851"/>
          <c:w val="0.18528771913882869"/>
          <c:h val="0.193809702605461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4983" cy="34130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7296" y="2"/>
            <a:ext cx="4304983" cy="34130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6461137"/>
            <a:ext cx="4304983" cy="34130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7296" y="6461137"/>
            <a:ext cx="4304983" cy="34130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EA1CD73B-5C86-488E-B26A-489854E863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81234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5841" cy="341490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6393" y="2"/>
            <a:ext cx="4305840" cy="341490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49313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756" y="3273709"/>
            <a:ext cx="7949065" cy="2678289"/>
          </a:xfrm>
          <a:prstGeom prst="rect">
            <a:avLst/>
          </a:prstGeom>
        </p:spPr>
        <p:txBody>
          <a:bodyPr vert="horz" lIns="92181" tIns="46090" rIns="92181" bIns="4609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460949"/>
            <a:ext cx="4305841" cy="341490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6393" y="6460949"/>
            <a:ext cx="4305840" cy="341490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30140A2A-92FF-47C8-A739-499ADFC8BA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57815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40A2A-92FF-47C8-A739-499ADFC8BA95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762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0A2A-92FF-47C8-A739-499ADFC8BA9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536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40A2A-92FF-47C8-A739-499ADFC8BA95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670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558C-2AA9-4FFA-9B0B-5153755A7CF6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69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C6E6-0BF8-4201-91F6-FB1CFEA468C4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34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6CCB-5DED-48A4-AD30-A97D38413F93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344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6D52-FFE4-42F3-8F96-2E6F68535B7D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8217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E84E-3E85-4783-A0F8-141A36903A35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067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A854-FD8F-4B21-B760-A75E6BCE8406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9007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F9C0-B7A6-4E35-9BDC-9F8F87E78251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145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8FA9-7C5F-45CD-B2DD-B7A0C9432079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490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27D6-2171-465A-8E13-70927CD2967F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40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F43C-5628-4AC0-9BE7-BEE502436B2B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35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A77F-DB91-4DB2-9FDA-275818B890B7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0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090E-A327-481C-B07F-E786BD8CFA71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62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02FD-FC2C-4290-8D7D-FEFF364A247F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82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12B4-4E24-4F11-8AD5-07DD607D097C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19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6113-7631-4893-A366-E867AC698E0C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0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A5F5-3B39-478F-9DA5-386F14019CC6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94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207-60DC-48E2-91E6-F26D7855D55A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66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33C6E2C-93E4-4A32-8F36-BDE570091898}" type="datetime1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6B11FF7-54B8-4C54-BE41-060FD760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7296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  <p:sldLayoutId id="2147484295" r:id="rId12"/>
    <p:sldLayoutId id="2147484296" r:id="rId13"/>
    <p:sldLayoutId id="2147484297" r:id="rId14"/>
    <p:sldLayoutId id="2147484298" r:id="rId15"/>
    <p:sldLayoutId id="2147484299" r:id="rId16"/>
    <p:sldLayoutId id="214748430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1"/>
            <a:ext cx="12192000" cy="28591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5400" dirty="0" smtClean="0"/>
              <a:t>第１回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地域密着型通所介護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en-US" altLang="ja-JP" sz="5400" dirty="0" smtClean="0"/>
              <a:t>【</a:t>
            </a:r>
            <a:r>
              <a:rPr lang="ja-JP" altLang="en-US" sz="5400" dirty="0" smtClean="0"/>
              <a:t>運営推進会議</a:t>
            </a:r>
            <a:r>
              <a:rPr lang="en-US" altLang="ja-JP" sz="5400" dirty="0" smtClean="0"/>
              <a:t>】</a:t>
            </a:r>
            <a:endParaRPr lang="ja-JP" altLang="en-US" sz="54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524000" y="2859111"/>
            <a:ext cx="9144000" cy="20428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sz="3900" dirty="0" smtClean="0">
                <a:solidFill>
                  <a:schemeClr val="tx1"/>
                </a:solidFill>
              </a:rPr>
              <a:t>介護予防運動デイサービス</a:t>
            </a:r>
            <a:r>
              <a:rPr lang="ja-JP" altLang="en-US" sz="5400" dirty="0" smtClean="0">
                <a:solidFill>
                  <a:schemeClr val="tx1"/>
                </a:solidFill>
              </a:rPr>
              <a:t>　</a:t>
            </a:r>
            <a:endParaRPr lang="en-US" altLang="ja-JP" sz="5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ja-JP" altLang="en-US" sz="5400" dirty="0" smtClean="0">
                <a:solidFill>
                  <a:schemeClr val="tx1"/>
                </a:solidFill>
              </a:rPr>
              <a:t>リハサロン鳥越</a:t>
            </a:r>
            <a:endParaRPr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71824" y="5302722"/>
            <a:ext cx="6648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日時：２０１８年９月２８日（水）１２：１５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場所：リハサロン鳥越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9794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1494"/>
          </a:xfrm>
        </p:spPr>
        <p:txBody>
          <a:bodyPr anchor="ctr">
            <a:normAutofit/>
          </a:bodyPr>
          <a:lstStyle/>
          <a:p>
            <a:pPr algn="ctr"/>
            <a:r>
              <a:rPr kumimoji="1" lang="en-US" altLang="ja-JP" sz="4800" dirty="0" smtClean="0"/>
              <a:t>【</a:t>
            </a:r>
            <a:r>
              <a:rPr kumimoji="1" lang="ja-JP" altLang="en-US" sz="4800" dirty="0" smtClean="0"/>
              <a:t>利用料金</a:t>
            </a:r>
            <a:r>
              <a:rPr kumimoji="1" lang="en-US" altLang="ja-JP" sz="4800" dirty="0" smtClean="0"/>
              <a:t>】</a:t>
            </a:r>
            <a:endParaRPr kumimoji="1" lang="ja-JP" altLang="en-US" sz="4800" dirty="0"/>
          </a:p>
        </p:txBody>
      </p:sp>
      <p:sp>
        <p:nvSpPr>
          <p:cNvPr id="4" name="タイトル 1"/>
          <p:cNvSpPr>
            <a:spLocks noGrp="1"/>
          </p:cNvSpPr>
          <p:nvPr>
            <p:ph idx="1"/>
          </p:nvPr>
        </p:nvSpPr>
        <p:spPr>
          <a:xfrm>
            <a:off x="2640654" y="1501494"/>
            <a:ext cx="8673522" cy="4789578"/>
          </a:xfrm>
        </p:spPr>
        <p:txBody>
          <a:bodyPr>
            <a:noAutofit/>
          </a:bodyPr>
          <a:lstStyle/>
          <a:p>
            <a:r>
              <a:rPr lang="ja-JP" altLang="en-US" sz="3200" dirty="0" smtClean="0">
                <a:solidFill>
                  <a:schemeClr val="tx1"/>
                </a:solidFill>
              </a:rPr>
              <a:t>地域密着型通所介護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chemeClr val="tx1"/>
                </a:solidFill>
              </a:rPr>
              <a:t>・要介護１～５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endParaRPr lang="en-US" altLang="ja-JP" sz="3200" dirty="0" smtClean="0">
              <a:solidFill>
                <a:schemeClr val="tx1"/>
              </a:solidFill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介護予防・日常生活支援総合事業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tx1"/>
                </a:solidFill>
              </a:rPr>
              <a:t>・</a:t>
            </a:r>
            <a:r>
              <a:rPr lang="ja-JP" altLang="en-US" sz="3200" dirty="0" smtClean="0">
                <a:solidFill>
                  <a:schemeClr val="tx1"/>
                </a:solidFill>
              </a:rPr>
              <a:t>要支援１～２、事業対象者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200" dirty="0" smtClean="0">
                <a:solidFill>
                  <a:schemeClr val="tx1"/>
                </a:solidFill>
              </a:rPr>
              <a:t>（通所型サービス、</a:t>
            </a:r>
            <a:r>
              <a:rPr lang="ja-JP" altLang="en-US" sz="3200" dirty="0" smtClean="0">
                <a:solidFill>
                  <a:schemeClr val="tx1"/>
                </a:solidFill>
              </a:rPr>
              <a:t>通所型サービス</a:t>
            </a:r>
            <a:r>
              <a:rPr lang="en-US" altLang="ja-JP" sz="3200" dirty="0" smtClean="0">
                <a:solidFill>
                  <a:schemeClr val="tx1"/>
                </a:solidFill>
              </a:rPr>
              <a:t>A</a:t>
            </a:r>
            <a:r>
              <a:rPr lang="ja-JP" altLang="en-US" sz="3200" dirty="0" smtClean="0">
                <a:solidFill>
                  <a:schemeClr val="tx1"/>
                </a:solidFill>
              </a:rPr>
              <a:t>）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25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1494"/>
          </a:xfrm>
        </p:spPr>
        <p:txBody>
          <a:bodyPr anchor="ctr">
            <a:normAutofit/>
          </a:bodyPr>
          <a:lstStyle/>
          <a:p>
            <a:pPr algn="ctr"/>
            <a:r>
              <a:rPr lang="en-US" altLang="ja-JP" sz="4800" dirty="0" smtClean="0"/>
              <a:t>【</a:t>
            </a:r>
            <a:r>
              <a:rPr lang="ja-JP" altLang="en-US" sz="4800" dirty="0" smtClean="0"/>
              <a:t>地域</a:t>
            </a:r>
            <a:r>
              <a:rPr lang="ja-JP" altLang="en-US" sz="4800" dirty="0"/>
              <a:t>密着型通所</a:t>
            </a:r>
            <a:r>
              <a:rPr lang="ja-JP" altLang="en-US" sz="4800" dirty="0" smtClean="0"/>
              <a:t>介護</a:t>
            </a:r>
            <a:r>
              <a:rPr lang="en-US" altLang="ja-JP" sz="4800" dirty="0" smtClean="0"/>
              <a:t>】</a:t>
            </a:r>
            <a:endParaRPr kumimoji="1" lang="ja-JP" altLang="en-US" sz="48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995588"/>
              </p:ext>
            </p:extLst>
          </p:nvPr>
        </p:nvGraphicFramePr>
        <p:xfrm>
          <a:off x="805245" y="5138745"/>
          <a:ext cx="10581510" cy="15160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411"/>
                <a:gridCol w="3310446"/>
                <a:gridCol w="1847845"/>
                <a:gridCol w="1720904"/>
                <a:gridCol w="1720904"/>
              </a:tblGrid>
              <a:tr h="319949">
                <a:tc rowSpan="2"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加算の種類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 rowSpan="2"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加算の要件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 gridSpan="3"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加算額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980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基本利用料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利用者負担金</a:t>
                      </a:r>
                      <a:endParaRPr lang="ja-JP" sz="1400" b="1" dirty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10" dirty="0">
                          <a:effectLst/>
                        </a:rPr>
                        <a:t>(</a:t>
                      </a:r>
                      <a:r>
                        <a:rPr lang="ja-JP" sz="1400" b="1" spc="10" dirty="0">
                          <a:effectLst/>
                        </a:rPr>
                        <a:t>基本利用料の１割</a:t>
                      </a:r>
                      <a:r>
                        <a:rPr lang="en-US" sz="1400" b="1" spc="10" dirty="0">
                          <a:effectLst/>
                        </a:rPr>
                        <a:t>)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利用者負担金</a:t>
                      </a:r>
                      <a:endParaRPr lang="ja-JP" sz="1400" b="1" dirty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10" dirty="0">
                          <a:effectLst/>
                        </a:rPr>
                        <a:t>(</a:t>
                      </a:r>
                      <a:r>
                        <a:rPr lang="ja-JP" sz="1400" b="1" spc="10" dirty="0">
                          <a:effectLst/>
                        </a:rPr>
                        <a:t>基本利用料の２割</a:t>
                      </a:r>
                      <a:r>
                        <a:rPr lang="en-US" sz="1400" b="1" spc="10" dirty="0">
                          <a:effectLst/>
                        </a:rPr>
                        <a:t>)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</a:tr>
              <a:tr h="598036"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個別機能</a:t>
                      </a:r>
                      <a:r>
                        <a:rPr lang="ja-JP" sz="1400" b="1" spc="10" dirty="0" smtClean="0">
                          <a:effectLst/>
                        </a:rPr>
                        <a:t>訓練加算</a:t>
                      </a:r>
                      <a:r>
                        <a:rPr lang="ja-JP" sz="1400" b="1" spc="10" dirty="0">
                          <a:effectLst/>
                        </a:rPr>
                        <a:t>Ⅰ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just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当該加算の体制・人材要件を満たし</a:t>
                      </a:r>
                      <a:r>
                        <a:rPr lang="ja-JP" sz="1400" b="1" dirty="0" smtClean="0">
                          <a:effectLst/>
                        </a:rPr>
                        <a:t>、</a:t>
                      </a:r>
                      <a:endParaRPr lang="en-US" altLang="ja-JP" sz="1400" b="1" dirty="0" smtClean="0">
                        <a:effectLst/>
                      </a:endParaRPr>
                    </a:p>
                    <a:p>
                      <a:pPr algn="just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 smtClean="0">
                          <a:effectLst/>
                        </a:rPr>
                        <a:t>利用者</a:t>
                      </a:r>
                      <a:r>
                        <a:rPr lang="ja-JP" sz="1400" b="1" dirty="0">
                          <a:effectLst/>
                        </a:rPr>
                        <a:t>へ機能訓練を行った</a:t>
                      </a:r>
                      <a:r>
                        <a:rPr lang="ja-JP" sz="1400" b="1" dirty="0" smtClean="0">
                          <a:effectLst/>
                        </a:rPr>
                        <a:t>場合</a:t>
                      </a:r>
                      <a:endParaRPr lang="en-US" altLang="ja-JP" sz="1400" b="1" dirty="0" smtClean="0">
                        <a:effectLst/>
                      </a:endParaRPr>
                    </a:p>
                    <a:p>
                      <a:pPr algn="just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 smtClean="0">
                          <a:effectLst/>
                        </a:rPr>
                        <a:t>（</a:t>
                      </a:r>
                      <a:r>
                        <a:rPr lang="ja-JP" sz="1400" b="1" dirty="0">
                          <a:effectLst/>
                        </a:rPr>
                        <a:t>１日につき）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marR="67310"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５０１円 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５１円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ja-JP" sz="1400" b="1" dirty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１０１円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/>
                </a:tc>
              </a:tr>
            </a:tbl>
          </a:graphicData>
        </a:graphic>
      </p:graphicFrame>
      <p:graphicFrame>
        <p:nvGraphicFramePr>
          <p:cNvPr id="10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3533003"/>
              </p:ext>
            </p:extLst>
          </p:nvPr>
        </p:nvGraphicFramePr>
        <p:xfrm>
          <a:off x="805245" y="1501494"/>
          <a:ext cx="10581510" cy="3493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6302"/>
                <a:gridCol w="2116302"/>
                <a:gridCol w="2116302"/>
                <a:gridCol w="2116302"/>
                <a:gridCol w="2116302"/>
              </a:tblGrid>
              <a:tr h="485802">
                <a:tc rowSpan="2"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所要</a:t>
                      </a:r>
                      <a:r>
                        <a:rPr lang="ja-JP" sz="1400" b="1" dirty="0" smtClean="0">
                          <a:effectLst/>
                        </a:rPr>
                        <a:t>時間（</a:t>
                      </a:r>
                      <a:r>
                        <a:rPr lang="ja-JP" sz="1400" b="1" dirty="0">
                          <a:effectLst/>
                        </a:rPr>
                        <a:t>１回あたり）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 rowSpan="2"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利用者の</a:t>
                      </a:r>
                    </a:p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要介護度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 gridSpan="3"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地域密着型通所介護費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686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基本</a:t>
                      </a:r>
                      <a:r>
                        <a:rPr lang="ja-JP" sz="1400" b="1" spc="10" dirty="0" smtClean="0">
                          <a:effectLst/>
                        </a:rPr>
                        <a:t>利用料</a:t>
                      </a:r>
                      <a:endParaRPr lang="ja-JP" sz="1400" b="1" dirty="0">
                        <a:effectLst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利用者負担金</a:t>
                      </a:r>
                      <a:endParaRPr lang="ja-JP" sz="1400" b="1" dirty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（基本利用料の１割</a:t>
                      </a:r>
                      <a:r>
                        <a:rPr lang="ja-JP" sz="1400" b="1" spc="10" dirty="0" smtClean="0">
                          <a:effectLst/>
                        </a:rPr>
                        <a:t>）</a:t>
                      </a:r>
                      <a:endParaRPr lang="ja-JP" sz="1400" b="1" dirty="0">
                        <a:effectLst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利用者負担金</a:t>
                      </a:r>
                      <a:endParaRPr lang="ja-JP" sz="1400" b="1" dirty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10" dirty="0">
                          <a:effectLst/>
                        </a:rPr>
                        <a:t>(</a:t>
                      </a:r>
                      <a:r>
                        <a:rPr lang="ja-JP" sz="1400" b="1" spc="10" dirty="0">
                          <a:effectLst/>
                        </a:rPr>
                        <a:t>基本利用料の２割</a:t>
                      </a:r>
                      <a:r>
                        <a:rPr lang="en-US" sz="1400" b="1" spc="10" dirty="0" smtClean="0">
                          <a:effectLst/>
                        </a:rPr>
                        <a:t>)</a:t>
                      </a:r>
                      <a:endParaRPr lang="ja-JP" sz="1400" b="1" dirty="0">
                        <a:effectLst/>
                      </a:endParaRPr>
                    </a:p>
                  </a:txBody>
                  <a:tcPr marL="33020" marR="33020" marT="0" marB="0" anchor="ctr"/>
                </a:tc>
              </a:tr>
              <a:tr h="427885">
                <a:tc rowSpan="5"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３時間以上</a:t>
                      </a:r>
                      <a:endParaRPr lang="ja-JP" sz="1400" b="1" dirty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５時間未満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要介護１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　４，６４３円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４６５円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　　９２９円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/>
                </a:tc>
              </a:tr>
              <a:tr h="4278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>
                          <a:effectLst/>
                        </a:rPr>
                        <a:t>要介護２</a:t>
                      </a:r>
                      <a:endParaRPr lang="ja-JP" sz="1400" b="1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　５，３１９円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５３２円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１，０６４円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/>
                </a:tc>
              </a:tr>
              <a:tr h="4278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>
                          <a:effectLst/>
                        </a:rPr>
                        <a:t>要介護３</a:t>
                      </a:r>
                      <a:endParaRPr lang="ja-JP" sz="1400" b="1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　６，０１６円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indent="334645" algn="l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effectLst/>
                        </a:rPr>
                        <a:t>　　</a:t>
                      </a:r>
                      <a:r>
                        <a:rPr lang="ja-JP" sz="1400" b="1" dirty="0" smtClean="0">
                          <a:effectLst/>
                        </a:rPr>
                        <a:t>６０２円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indent="200660" algn="l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baseline="0" dirty="0" smtClean="0">
                          <a:effectLst/>
                        </a:rPr>
                        <a:t>      </a:t>
                      </a:r>
                      <a:r>
                        <a:rPr lang="ja-JP" sz="1400" b="1" dirty="0" smtClean="0">
                          <a:effectLst/>
                        </a:rPr>
                        <a:t>１，２０４円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/>
                </a:tc>
              </a:tr>
              <a:tr h="4278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>
                          <a:effectLst/>
                        </a:rPr>
                        <a:t>要介護４</a:t>
                      </a:r>
                      <a:endParaRPr lang="ja-JP" sz="1400" b="1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>
                          <a:effectLst/>
                        </a:rPr>
                        <a:t>　６，６９２円</a:t>
                      </a:r>
                      <a:endParaRPr lang="ja-JP" sz="1400" b="1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６７０円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１，３３９円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/>
                </a:tc>
              </a:tr>
              <a:tr h="4278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要介護５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　７，３９０円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７３９円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１，４７８円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12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45920"/>
          </a:xfrm>
        </p:spPr>
        <p:txBody>
          <a:bodyPr anchor="ctr">
            <a:normAutofit/>
          </a:bodyPr>
          <a:lstStyle/>
          <a:p>
            <a:pPr algn="ctr"/>
            <a:r>
              <a:rPr kumimoji="1" lang="en-US" altLang="ja-JP" sz="4800" dirty="0" smtClean="0"/>
              <a:t>【</a:t>
            </a:r>
            <a:r>
              <a:rPr kumimoji="1" lang="ja-JP" altLang="en-US" sz="4800" dirty="0" smtClean="0"/>
              <a:t>総合事業：通所型サービス</a:t>
            </a:r>
            <a:r>
              <a:rPr kumimoji="1" lang="en-US" altLang="ja-JP" sz="4800" dirty="0" smtClean="0"/>
              <a:t>】</a:t>
            </a:r>
            <a:endParaRPr kumimoji="1" lang="ja-JP" altLang="en-US" sz="4800" dirty="0"/>
          </a:p>
        </p:txBody>
      </p:sp>
      <p:graphicFrame>
        <p:nvGraphicFramePr>
          <p:cNvPr id="12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382460"/>
              </p:ext>
            </p:extLst>
          </p:nvPr>
        </p:nvGraphicFramePr>
        <p:xfrm>
          <a:off x="804961" y="1645920"/>
          <a:ext cx="10582078" cy="2930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1387"/>
                <a:gridCol w="2716897"/>
                <a:gridCol w="2716897"/>
                <a:gridCol w="2716897"/>
              </a:tblGrid>
              <a:tr h="516375">
                <a:tc rowSpan="2"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利用者</a:t>
                      </a:r>
                      <a:r>
                        <a:rPr lang="ja-JP" sz="1400" b="1" dirty="0" smtClean="0">
                          <a:effectLst/>
                        </a:rPr>
                        <a:t>の要介護度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 gridSpan="3"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介護予防通所介護費（１月あたり）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375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基本</a:t>
                      </a:r>
                      <a:r>
                        <a:rPr lang="ja-JP" sz="1400" b="1" spc="10" dirty="0" smtClean="0">
                          <a:effectLst/>
                        </a:rPr>
                        <a:t>利用料</a:t>
                      </a:r>
                      <a:endParaRPr lang="ja-JP" sz="1400" b="1" dirty="0">
                        <a:effectLst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利用者負担金</a:t>
                      </a:r>
                      <a:endParaRPr lang="ja-JP" sz="1400" b="1" dirty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（基本利用料の１割</a:t>
                      </a:r>
                      <a:r>
                        <a:rPr lang="ja-JP" sz="1400" b="1" spc="10" dirty="0" smtClean="0">
                          <a:effectLst/>
                        </a:rPr>
                        <a:t>）</a:t>
                      </a:r>
                      <a:endParaRPr lang="ja-JP" sz="1400" b="1" dirty="0">
                        <a:effectLst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利用者負担金</a:t>
                      </a:r>
                      <a:endParaRPr lang="ja-JP" sz="1400" b="1" dirty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10" dirty="0">
                          <a:effectLst/>
                        </a:rPr>
                        <a:t>(</a:t>
                      </a:r>
                      <a:r>
                        <a:rPr lang="ja-JP" sz="1400" b="1" spc="10" dirty="0">
                          <a:effectLst/>
                        </a:rPr>
                        <a:t>基本利用料の２割</a:t>
                      </a:r>
                      <a:r>
                        <a:rPr lang="en-US" sz="1400" b="1" spc="10" dirty="0" smtClean="0">
                          <a:effectLst/>
                        </a:rPr>
                        <a:t>)</a:t>
                      </a:r>
                      <a:endParaRPr lang="ja-JP" sz="1400" b="1" dirty="0">
                        <a:effectLst/>
                      </a:endParaRPr>
                    </a:p>
                  </a:txBody>
                  <a:tcPr marL="33020" marR="33020" marT="0" marB="0" anchor="ctr"/>
                </a:tc>
              </a:tr>
              <a:tr h="535520"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要支援１</a:t>
                      </a:r>
                    </a:p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総合事業対象者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１７，９５２円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　 １，７９６円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　 ３，５９１円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</a:tr>
              <a:tr h="1163083"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>
                          <a:effectLst/>
                        </a:rPr>
                        <a:t>要支援２</a:t>
                      </a:r>
                    </a:p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>
                          <a:effectLst/>
                        </a:rPr>
                        <a:t>総合事業対象者</a:t>
                      </a:r>
                      <a:endParaRPr lang="ja-JP" sz="1400" b="1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３６，８０９円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　 ３，６８１円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　 ７，３６２円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85804"/>
              </p:ext>
            </p:extLst>
          </p:nvPr>
        </p:nvGraphicFramePr>
        <p:xfrm>
          <a:off x="804961" y="4795376"/>
          <a:ext cx="10582078" cy="1773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5706"/>
                <a:gridCol w="2927660"/>
                <a:gridCol w="1905352"/>
                <a:gridCol w="2046680"/>
                <a:gridCol w="2046680"/>
              </a:tblGrid>
              <a:tr h="267630">
                <a:tc rowSpan="2"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加算の種類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 rowSpan="2"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加算の要件（概要）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 gridSpan="3"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加算額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18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基本利用料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利用者負担金</a:t>
                      </a:r>
                      <a:endParaRPr lang="ja-JP" sz="1400" b="1" dirty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（基本利用料の１割）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利用者負担金</a:t>
                      </a:r>
                      <a:endParaRPr lang="ja-JP" sz="1400" b="1" dirty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10" dirty="0">
                          <a:effectLst/>
                        </a:rPr>
                        <a:t>(</a:t>
                      </a:r>
                      <a:r>
                        <a:rPr lang="ja-JP" sz="1400" b="1" spc="10" dirty="0">
                          <a:effectLst/>
                        </a:rPr>
                        <a:t>基本利用料の２割</a:t>
                      </a:r>
                      <a:r>
                        <a:rPr lang="en-US" sz="1400" b="1" spc="10" dirty="0">
                          <a:effectLst/>
                        </a:rPr>
                        <a:t>)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</a:tr>
              <a:tr h="1003610"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>
                          <a:effectLst/>
                        </a:rPr>
                        <a:t>運動器機能</a:t>
                      </a:r>
                      <a:endParaRPr lang="ja-JP" sz="1400" b="1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>
                          <a:effectLst/>
                        </a:rPr>
                        <a:t>向上加算</a:t>
                      </a:r>
                      <a:endParaRPr lang="ja-JP" sz="1400" b="1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just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利用者へ個別的な機能訓練等</a:t>
                      </a:r>
                      <a:r>
                        <a:rPr lang="ja-JP" sz="1400" b="1" dirty="0" smtClean="0">
                          <a:effectLst/>
                        </a:rPr>
                        <a:t>の</a:t>
                      </a:r>
                      <a:endParaRPr lang="en-US" altLang="ja-JP" sz="1400" b="1" dirty="0" smtClean="0">
                        <a:effectLst/>
                      </a:endParaRPr>
                    </a:p>
                    <a:p>
                      <a:pPr algn="just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 smtClean="0">
                          <a:effectLst/>
                        </a:rPr>
                        <a:t>運動器</a:t>
                      </a:r>
                      <a:r>
                        <a:rPr lang="ja-JP" sz="1400" b="1" dirty="0">
                          <a:effectLst/>
                        </a:rPr>
                        <a:t>機能向上サービスを</a:t>
                      </a:r>
                      <a:r>
                        <a:rPr lang="ja-JP" sz="1400" b="1" dirty="0" smtClean="0">
                          <a:effectLst/>
                        </a:rPr>
                        <a:t>行った</a:t>
                      </a:r>
                      <a:endParaRPr lang="en-US" altLang="ja-JP" sz="1400" b="1" dirty="0" smtClean="0">
                        <a:effectLst/>
                      </a:endParaRPr>
                    </a:p>
                    <a:p>
                      <a:pPr algn="just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 smtClean="0">
                          <a:effectLst/>
                        </a:rPr>
                        <a:t>場合（</a:t>
                      </a:r>
                      <a:r>
                        <a:rPr lang="ja-JP" sz="1400" b="1" dirty="0">
                          <a:effectLst/>
                        </a:rPr>
                        <a:t>１月につき）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２，４５２円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２４６円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r>
                        <a:rPr lang="ja-JP" sz="1400" b="1" dirty="0" smtClean="0">
                          <a:effectLst/>
                        </a:rPr>
                        <a:t>４９１円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57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0" y="0"/>
            <a:ext cx="12192000" cy="164592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4800" dirty="0" smtClean="0"/>
              <a:t>【</a:t>
            </a:r>
            <a:r>
              <a:rPr lang="ja-JP" altLang="en-US" sz="4800" dirty="0" smtClean="0"/>
              <a:t>総合事業：通所型サービス</a:t>
            </a:r>
            <a:r>
              <a:rPr lang="en-US" altLang="ja-JP" sz="4800" dirty="0" smtClean="0"/>
              <a:t>A】</a:t>
            </a:r>
            <a:endParaRPr lang="ja-JP" altLang="en-US" sz="4800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451770"/>
              </p:ext>
            </p:extLst>
          </p:nvPr>
        </p:nvGraphicFramePr>
        <p:xfrm>
          <a:off x="733443" y="1645920"/>
          <a:ext cx="10725113" cy="4693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4250"/>
                <a:gridCol w="2753621"/>
                <a:gridCol w="2753621"/>
                <a:gridCol w="2753621"/>
              </a:tblGrid>
              <a:tr h="986488">
                <a:tc rowSpan="2"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利用者</a:t>
                      </a:r>
                      <a:r>
                        <a:rPr lang="ja-JP" sz="1400" b="1" dirty="0" smtClean="0">
                          <a:effectLst/>
                        </a:rPr>
                        <a:t>の要介護度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 gridSpan="3"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通所型サービスＡ（１月あたり）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037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基本</a:t>
                      </a:r>
                      <a:r>
                        <a:rPr lang="ja-JP" sz="1400" b="1" spc="10" dirty="0" smtClean="0">
                          <a:effectLst/>
                        </a:rPr>
                        <a:t>利用料</a:t>
                      </a:r>
                      <a:endParaRPr lang="ja-JP" sz="1400" b="1" dirty="0">
                        <a:effectLst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利用者負担金</a:t>
                      </a:r>
                      <a:endParaRPr lang="ja-JP" sz="1400" b="1" dirty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>
                          <a:effectLst/>
                        </a:rPr>
                        <a:t>（基本利用料の１割</a:t>
                      </a:r>
                      <a:r>
                        <a:rPr lang="ja-JP" sz="1400" b="1" spc="10" dirty="0" smtClean="0">
                          <a:effectLst/>
                        </a:rPr>
                        <a:t>）</a:t>
                      </a:r>
                      <a:endParaRPr lang="ja-JP" sz="1400" b="1" dirty="0">
                        <a:effectLst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ja-JP" sz="1400" b="1" spc="10" dirty="0" smtClean="0">
                          <a:effectLst/>
                        </a:rPr>
                        <a:t>利用者</a:t>
                      </a:r>
                      <a:r>
                        <a:rPr lang="ja-JP" sz="1400" b="1" spc="10" dirty="0">
                          <a:effectLst/>
                        </a:rPr>
                        <a:t>負担金</a:t>
                      </a:r>
                      <a:endParaRPr lang="ja-JP" sz="1400" b="1" dirty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10" dirty="0">
                          <a:effectLst/>
                        </a:rPr>
                        <a:t>(</a:t>
                      </a:r>
                      <a:r>
                        <a:rPr lang="ja-JP" sz="1400" b="1" spc="10" dirty="0">
                          <a:effectLst/>
                        </a:rPr>
                        <a:t>基本利用料の２割</a:t>
                      </a:r>
                      <a:r>
                        <a:rPr lang="en-US" sz="1400" b="1" spc="10" dirty="0" smtClean="0">
                          <a:effectLst/>
                        </a:rPr>
                        <a:t>)</a:t>
                      </a:r>
                      <a:endParaRPr lang="ja-JP" sz="1400" b="1" dirty="0">
                        <a:effectLst/>
                      </a:endParaRPr>
                    </a:p>
                  </a:txBody>
                  <a:tcPr marL="33020" marR="33020" marT="0" marB="0" anchor="ctr"/>
                </a:tc>
              </a:tr>
              <a:tr h="1251861"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>
                          <a:effectLst/>
                        </a:rPr>
                        <a:t>要支援１・要支援２</a:t>
                      </a:r>
                    </a:p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>
                          <a:effectLst/>
                        </a:rPr>
                        <a:t>総合事業対象者</a:t>
                      </a:r>
                    </a:p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 (</a:t>
                      </a:r>
                      <a:r>
                        <a:rPr lang="ja-JP" sz="1400" b="1">
                          <a:effectLst/>
                        </a:rPr>
                        <a:t>週１回程度利用</a:t>
                      </a:r>
                      <a:r>
                        <a:rPr lang="en-US" sz="1400" b="1">
                          <a:effectLst/>
                        </a:rPr>
                        <a:t>)</a:t>
                      </a:r>
                      <a:endParaRPr lang="ja-JP" sz="1400" b="1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通所型サービスＡ①</a:t>
                      </a:r>
                    </a:p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１６，１１０円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　 １，６１１円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　 ３，２２２円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</a:tr>
              <a:tr h="1251861"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>
                          <a:effectLst/>
                        </a:rPr>
                        <a:t>要支援１・要支援２</a:t>
                      </a:r>
                    </a:p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>
                          <a:effectLst/>
                        </a:rPr>
                        <a:t>総合事業対象者</a:t>
                      </a:r>
                    </a:p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 (</a:t>
                      </a:r>
                      <a:r>
                        <a:rPr lang="ja-JP" sz="1400" b="1">
                          <a:effectLst/>
                        </a:rPr>
                        <a:t>週２回程度利用</a:t>
                      </a:r>
                      <a:r>
                        <a:rPr lang="en-US" sz="1400" b="1">
                          <a:effectLst/>
                        </a:rPr>
                        <a:t>)</a:t>
                      </a:r>
                      <a:endParaRPr lang="ja-JP" sz="1400" b="1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通所型サービスＡ②</a:t>
                      </a:r>
                    </a:p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３３，１２５円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>
                          <a:effectLst/>
                        </a:rPr>
                        <a:t>　 ３，３１３円</a:t>
                      </a:r>
                      <a:endParaRPr lang="ja-JP" sz="1400" b="1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effectLst/>
                        </a:rPr>
                        <a:t>　 ６，６２５円</a:t>
                      </a:r>
                      <a:endParaRPr lang="ja-JP" sz="1400" b="1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08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13855"/>
            <a:ext cx="12192000" cy="1507067"/>
          </a:xfrm>
        </p:spPr>
        <p:txBody>
          <a:bodyPr anchor="ctr">
            <a:normAutofit/>
          </a:bodyPr>
          <a:lstStyle/>
          <a:p>
            <a:pPr algn="ctr"/>
            <a:r>
              <a:rPr kumimoji="1" lang="en-US" altLang="ja-JP" sz="4800" dirty="0" smtClean="0"/>
              <a:t>【</a:t>
            </a:r>
            <a:r>
              <a:rPr kumimoji="1" lang="ja-JP" altLang="en-US" sz="4800" dirty="0" smtClean="0"/>
              <a:t>利用状況</a:t>
            </a:r>
            <a:r>
              <a:rPr kumimoji="1" lang="en-US" altLang="ja-JP" sz="4800" dirty="0" smtClean="0"/>
              <a:t>】</a:t>
            </a:r>
            <a:endParaRPr kumimoji="1" lang="ja-JP" altLang="en-US" sz="4800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224132"/>
              </p:ext>
            </p:extLst>
          </p:nvPr>
        </p:nvGraphicFramePr>
        <p:xfrm>
          <a:off x="7905561" y="1582591"/>
          <a:ext cx="4176711" cy="5135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1594189156"/>
              </p:ext>
            </p:extLst>
          </p:nvPr>
        </p:nvGraphicFramePr>
        <p:xfrm>
          <a:off x="4117957" y="1620354"/>
          <a:ext cx="3956084" cy="4712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グラフ 10"/>
          <p:cNvGraphicFramePr/>
          <p:nvPr>
            <p:extLst>
              <p:ext uri="{D42A27DB-BD31-4B8C-83A1-F6EECF244321}">
                <p14:modId xmlns:p14="http://schemas.microsoft.com/office/powerpoint/2010/main" val="591596751"/>
              </p:ext>
            </p:extLst>
          </p:nvPr>
        </p:nvGraphicFramePr>
        <p:xfrm>
          <a:off x="102064" y="1620354"/>
          <a:ext cx="3939797" cy="4636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タイトル 1"/>
          <p:cNvSpPr txBox="1">
            <a:spLocks/>
          </p:cNvSpPr>
          <p:nvPr/>
        </p:nvSpPr>
        <p:spPr>
          <a:xfrm>
            <a:off x="2495786" y="1093979"/>
            <a:ext cx="7200425" cy="52637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2400" dirty="0" smtClean="0"/>
              <a:t>ご利用人数：</a:t>
            </a:r>
            <a:r>
              <a:rPr lang="en-US" altLang="ja-JP" sz="2400" dirty="0" smtClean="0"/>
              <a:t>38</a:t>
            </a:r>
            <a:r>
              <a:rPr lang="ja-JP" altLang="en-US" sz="2400" dirty="0" smtClean="0"/>
              <a:t>名（平成</a:t>
            </a:r>
            <a:r>
              <a:rPr lang="en-US" altLang="ja-JP" sz="2400" dirty="0" smtClean="0"/>
              <a:t>28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9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23</a:t>
            </a:r>
            <a:r>
              <a:rPr lang="ja-JP" altLang="en-US" sz="2400" dirty="0" smtClean="0"/>
              <a:t>日現在）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600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6" grpId="0">
        <p:bldAsOne/>
      </p:bldGraphic>
      <p:bldGraphic spid="11" grpId="0">
        <p:bldAsOne/>
      </p:bldGraphic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円/楕円 27"/>
          <p:cNvSpPr/>
          <p:nvPr/>
        </p:nvSpPr>
        <p:spPr>
          <a:xfrm rot="623829">
            <a:off x="8264091" y="1276641"/>
            <a:ext cx="1672267" cy="67973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 rot="21432672">
            <a:off x="5488801" y="1157717"/>
            <a:ext cx="2187910" cy="7008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2670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4800" dirty="0" smtClean="0"/>
              <a:t>【</a:t>
            </a:r>
            <a:r>
              <a:rPr kumimoji="1" lang="ja-JP" altLang="en-US" sz="4800" dirty="0" smtClean="0"/>
              <a:t>地域密着型通所介護</a:t>
            </a:r>
            <a:r>
              <a:rPr kumimoji="1" lang="en-US" altLang="ja-JP" sz="4800" dirty="0" smtClean="0"/>
              <a:t>】</a:t>
            </a:r>
            <a:endParaRPr kumimoji="1" lang="ja-JP" altLang="en-US" sz="4800" dirty="0"/>
          </a:p>
        </p:txBody>
      </p:sp>
      <p:sp>
        <p:nvSpPr>
          <p:cNvPr id="5" name="円/楕円 4"/>
          <p:cNvSpPr/>
          <p:nvPr/>
        </p:nvSpPr>
        <p:spPr>
          <a:xfrm rot="20862263">
            <a:off x="96174" y="503060"/>
            <a:ext cx="2187910" cy="9144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696665" y="504821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小島</a:t>
            </a:r>
          </a:p>
        </p:txBody>
      </p:sp>
      <p:sp>
        <p:nvSpPr>
          <p:cNvPr id="8" name="円/楕円 7"/>
          <p:cNvSpPr/>
          <p:nvPr/>
        </p:nvSpPr>
        <p:spPr>
          <a:xfrm rot="20862263">
            <a:off x="9859276" y="2403951"/>
            <a:ext cx="2187910" cy="9144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10447323" y="3406649"/>
            <a:ext cx="1641290" cy="669248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 rot="20862263">
            <a:off x="126640" y="2603136"/>
            <a:ext cx="2187910" cy="9144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 rot="20862263">
            <a:off x="374297" y="5818396"/>
            <a:ext cx="2187910" cy="9144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 rot="492593">
            <a:off x="9131112" y="4891812"/>
            <a:ext cx="1857420" cy="977714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 rot="20862263">
            <a:off x="10004803" y="5829486"/>
            <a:ext cx="2187910" cy="9144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589042" y="3642811"/>
            <a:ext cx="2187910" cy="9144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 rot="556272">
            <a:off x="12435" y="4686861"/>
            <a:ext cx="1783874" cy="9144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 rot="152129">
            <a:off x="948546" y="5795639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 smtClean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台東</a:t>
            </a:r>
            <a:endParaRPr lang="ja-JP" altLang="en-US" sz="3200" dirty="0">
              <a:solidFill>
                <a:schemeClr val="bg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351963" y="4657286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 smtClean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上野</a:t>
            </a:r>
            <a:endParaRPr lang="ja-JP" altLang="en-US" sz="3200" dirty="0">
              <a:solidFill>
                <a:schemeClr val="bg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 rot="182564">
            <a:off x="10405375" y="5819210"/>
            <a:ext cx="1418471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浅草橋</a:t>
            </a: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1087920" y="3594932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 smtClean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根岸</a:t>
            </a:r>
            <a:endParaRPr lang="ja-JP" altLang="en-US" sz="3200" dirty="0">
              <a:solidFill>
                <a:schemeClr val="bg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733574" y="2640591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三筋</a:t>
            </a:r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8535945" y="1104908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 smtClean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橋場</a:t>
            </a:r>
            <a:endParaRPr lang="ja-JP" altLang="en-US" sz="3200" dirty="0">
              <a:solidFill>
                <a:schemeClr val="bg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5772227" y="1043108"/>
            <a:ext cx="1646474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 smtClean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日本堤</a:t>
            </a:r>
            <a:endParaRPr lang="ja-JP" altLang="en-US" sz="3200" dirty="0">
              <a:solidFill>
                <a:schemeClr val="bg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4" name="円/楕円 23"/>
          <p:cNvSpPr/>
          <p:nvPr/>
        </p:nvSpPr>
        <p:spPr>
          <a:xfrm rot="21427464">
            <a:off x="9604303" y="640794"/>
            <a:ext cx="1951849" cy="76893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 rot="460796">
            <a:off x="7476398" y="5846172"/>
            <a:ext cx="2187910" cy="9144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 rot="521466">
            <a:off x="3047440" y="1069099"/>
            <a:ext cx="1785206" cy="9144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 rot="20862263">
            <a:off x="2965205" y="5857034"/>
            <a:ext cx="2187910" cy="9144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 rot="21432672">
            <a:off x="10134776" y="1572872"/>
            <a:ext cx="1690945" cy="711408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 rot="21432672">
            <a:off x="10553620" y="4330913"/>
            <a:ext cx="1548256" cy="76033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 rot="21432672">
            <a:off x="2172705" y="5207364"/>
            <a:ext cx="1717801" cy="709521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 rot="21432672">
            <a:off x="673835" y="1514110"/>
            <a:ext cx="2187910" cy="9144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8040657" y="5828409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 smtClean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入谷</a:t>
            </a:r>
            <a:endParaRPr lang="ja-JP" altLang="en-US" sz="3200" dirty="0">
              <a:solidFill>
                <a:schemeClr val="bg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>
            <a:off x="2537236" y="5076113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 smtClean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雷門</a:t>
            </a:r>
            <a:endParaRPr lang="ja-JP" altLang="en-US" sz="3200" dirty="0">
              <a:solidFill>
                <a:schemeClr val="bg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9307334" y="4894259"/>
            <a:ext cx="1609729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松が谷</a:t>
            </a:r>
          </a:p>
        </p:txBody>
      </p:sp>
      <p:sp>
        <p:nvSpPr>
          <p:cNvPr id="36" name="タイトル 1"/>
          <p:cNvSpPr txBox="1">
            <a:spLocks/>
          </p:cNvSpPr>
          <p:nvPr/>
        </p:nvSpPr>
        <p:spPr>
          <a:xfrm>
            <a:off x="10470327" y="1476493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 smtClean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千束</a:t>
            </a:r>
            <a:endParaRPr lang="ja-JP" altLang="en-US" sz="3200" dirty="0">
              <a:solidFill>
                <a:schemeClr val="bg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7" name="タイトル 1"/>
          <p:cNvSpPr txBox="1">
            <a:spLocks/>
          </p:cNvSpPr>
          <p:nvPr/>
        </p:nvSpPr>
        <p:spPr>
          <a:xfrm>
            <a:off x="10112584" y="567560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 smtClean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浅草</a:t>
            </a:r>
            <a:endParaRPr lang="en-US" altLang="ja-JP" sz="3200" dirty="0" smtClean="0">
              <a:solidFill>
                <a:schemeClr val="bg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8" name="タイトル 1"/>
          <p:cNvSpPr txBox="1">
            <a:spLocks/>
          </p:cNvSpPr>
          <p:nvPr/>
        </p:nvSpPr>
        <p:spPr>
          <a:xfrm>
            <a:off x="10756454" y="3322328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 smtClean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寿</a:t>
            </a:r>
            <a:endParaRPr lang="ja-JP" altLang="en-US" sz="3200" dirty="0">
              <a:solidFill>
                <a:schemeClr val="bg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9" name="タイトル 1"/>
          <p:cNvSpPr txBox="1">
            <a:spLocks/>
          </p:cNvSpPr>
          <p:nvPr/>
        </p:nvSpPr>
        <p:spPr>
          <a:xfrm>
            <a:off x="10645880" y="2418785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 smtClean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蔵前</a:t>
            </a:r>
            <a:endParaRPr lang="ja-JP" altLang="en-US" sz="3200" dirty="0">
              <a:solidFill>
                <a:schemeClr val="bg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0" name="タイトル 1"/>
          <p:cNvSpPr txBox="1">
            <a:spLocks/>
          </p:cNvSpPr>
          <p:nvPr/>
        </p:nvSpPr>
        <p:spPr>
          <a:xfrm>
            <a:off x="3397381" y="1060887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 smtClean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今戸</a:t>
            </a:r>
            <a:endParaRPr lang="ja-JP" altLang="en-US" sz="3200" dirty="0">
              <a:solidFill>
                <a:schemeClr val="bg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1" name="タイトル 1"/>
          <p:cNvSpPr txBox="1">
            <a:spLocks/>
          </p:cNvSpPr>
          <p:nvPr/>
        </p:nvSpPr>
        <p:spPr>
          <a:xfrm>
            <a:off x="1253607" y="1447796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 smtClean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鳥越</a:t>
            </a:r>
            <a:endParaRPr lang="ja-JP" altLang="en-US" sz="3200" dirty="0">
              <a:solidFill>
                <a:schemeClr val="bg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2" name="タイトル 1"/>
          <p:cNvSpPr txBox="1">
            <a:spLocks/>
          </p:cNvSpPr>
          <p:nvPr/>
        </p:nvSpPr>
        <p:spPr>
          <a:xfrm>
            <a:off x="3500544" y="5889755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 smtClean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竜泉</a:t>
            </a:r>
            <a:endParaRPr lang="ja-JP" altLang="en-US" sz="3200" dirty="0">
              <a:solidFill>
                <a:schemeClr val="bg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3" name="タイトル 1"/>
          <p:cNvSpPr txBox="1">
            <a:spLocks/>
          </p:cNvSpPr>
          <p:nvPr/>
        </p:nvSpPr>
        <p:spPr>
          <a:xfrm>
            <a:off x="10819000" y="4205954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200" dirty="0">
                <a:solidFill>
                  <a:schemeClr val="bg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柳橋</a:t>
            </a:r>
          </a:p>
        </p:txBody>
      </p:sp>
      <p:sp>
        <p:nvSpPr>
          <p:cNvPr id="44" name="円/楕円 43"/>
          <p:cNvSpPr/>
          <p:nvPr/>
        </p:nvSpPr>
        <p:spPr>
          <a:xfrm>
            <a:off x="2845163" y="1925020"/>
            <a:ext cx="6901661" cy="3950137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タイトル 1"/>
          <p:cNvSpPr txBox="1">
            <a:spLocks/>
          </p:cNvSpPr>
          <p:nvPr/>
        </p:nvSpPr>
        <p:spPr>
          <a:xfrm>
            <a:off x="3188690" y="1617551"/>
            <a:ext cx="5821045" cy="385443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80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台東区</a:t>
            </a:r>
            <a:endParaRPr lang="en-US" altLang="ja-JP" sz="8000" dirty="0" smtClean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6600" dirty="0" smtClean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66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リハサロン鳥越</a:t>
            </a:r>
            <a:endParaRPr lang="ja-JP" altLang="en-US" sz="66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6" name="タイトル 1"/>
          <p:cNvSpPr txBox="1">
            <a:spLocks/>
          </p:cNvSpPr>
          <p:nvPr/>
        </p:nvSpPr>
        <p:spPr>
          <a:xfrm rot="5400000">
            <a:off x="5631867" y="3242358"/>
            <a:ext cx="1023027" cy="904166"/>
          </a:xfrm>
          <a:prstGeom prst="rect">
            <a:avLst/>
          </a:prstGeom>
          <a:noFill/>
          <a:ln>
            <a:noFill/>
          </a:ln>
          <a:effectLst>
            <a:innerShdw blurRad="25400" dist="12700" dir="13500000">
              <a:srgbClr val="000000">
                <a:alpha val="45000"/>
              </a:srgb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54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⇔</a:t>
            </a:r>
          </a:p>
        </p:txBody>
      </p:sp>
      <p:pic>
        <p:nvPicPr>
          <p:cNvPr id="48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652" y="1169941"/>
            <a:ext cx="7210127" cy="5470966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8222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2352"/>
          </a:xfrm>
        </p:spPr>
        <p:txBody>
          <a:bodyPr anchor="ctr">
            <a:normAutofit/>
          </a:bodyPr>
          <a:lstStyle/>
          <a:p>
            <a:pPr algn="ctr"/>
            <a:r>
              <a:rPr kumimoji="1" lang="en-US" altLang="ja-JP" sz="4800" dirty="0" smtClean="0"/>
              <a:t>【</a:t>
            </a:r>
            <a:r>
              <a:rPr kumimoji="1" lang="ja-JP" altLang="en-US" sz="4800" dirty="0" smtClean="0"/>
              <a:t>地域密着型通所</a:t>
            </a:r>
            <a:r>
              <a:rPr lang="ja-JP" altLang="en-US" sz="4800" dirty="0" smtClean="0"/>
              <a:t>介護</a:t>
            </a:r>
            <a:r>
              <a:rPr lang="en-US" altLang="ja-JP" sz="4800" dirty="0" smtClean="0"/>
              <a:t>】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5206" y="1292352"/>
            <a:ext cx="11659258" cy="26381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◆</a:t>
            </a:r>
            <a:r>
              <a:rPr kumimoji="1" lang="ja-JP" altLang="en-US" sz="3200" dirty="0" smtClean="0">
                <a:solidFill>
                  <a:schemeClr val="tx1"/>
                </a:solidFill>
                <a:latin typeface="+mn-ea"/>
              </a:rPr>
              <a:t>平成２８年４月１日から、介護保険法改正により、</a:t>
            </a:r>
            <a:endParaRPr kumimoji="1" lang="en-US" altLang="ja-JP" sz="32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ja-JP" altLang="en-US" sz="3200" dirty="0" smtClean="0">
                <a:solidFill>
                  <a:schemeClr val="tx1"/>
                </a:solidFill>
                <a:latin typeface="+mn-ea"/>
              </a:rPr>
              <a:t>地域密着型通所介護の創設が施行される。</a:t>
            </a:r>
            <a:endParaRPr kumimoji="1" lang="en-US" altLang="ja-JP" sz="32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ja-JP" altLang="en-US" sz="3200" dirty="0" smtClean="0">
                <a:solidFill>
                  <a:schemeClr val="tx1"/>
                </a:solidFill>
                <a:latin typeface="+mn-ea"/>
              </a:rPr>
              <a:t>小規模な通所介護は、地域密着型サービスへの移行となる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。　</a:t>
            </a:r>
            <a:endParaRPr lang="en-US" altLang="ja-JP" sz="32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kumimoji="1" lang="ja-JP" altLang="en-US" sz="3200" dirty="0" smtClean="0">
                <a:solidFill>
                  <a:schemeClr val="tx1"/>
                </a:solidFill>
                <a:latin typeface="+mn-ea"/>
              </a:rPr>
              <a:t>利用定員１８名以下の事業所）</a:t>
            </a:r>
            <a:endParaRPr kumimoji="1" lang="en-US" altLang="ja-JP" sz="32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393873" y="3930546"/>
            <a:ext cx="9404254" cy="29274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指定権者が東京都から台東区に変更</a:t>
            </a:r>
            <a:endParaRPr lang="en-US" altLang="ja-JP" sz="32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Font typeface="Wingdings 3" panose="05040102010807070707" pitchFamily="18" charset="2"/>
              <a:buNone/>
            </a:pP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事業所のある台東区の被保険者だけが利用可能</a:t>
            </a:r>
            <a:endParaRPr lang="en-US" altLang="ja-JP" sz="3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運営推進会議の実施</a:t>
            </a:r>
            <a:endParaRPr lang="en-US" altLang="ja-JP" sz="320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3874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51277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4800" dirty="0" smtClean="0"/>
              <a:t>【</a:t>
            </a:r>
            <a:r>
              <a:rPr kumimoji="1" lang="ja-JP" altLang="en-US" sz="4800" dirty="0" smtClean="0"/>
              <a:t>運営推進会議の目的</a:t>
            </a:r>
            <a:r>
              <a:rPr kumimoji="1" lang="en-US" altLang="ja-JP" sz="4800" dirty="0" smtClean="0"/>
              <a:t>】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3551" y="1455790"/>
            <a:ext cx="10124898" cy="3615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3200" dirty="0" smtClean="0">
                <a:solidFill>
                  <a:schemeClr val="tx1"/>
                </a:solidFill>
              </a:rPr>
              <a:t>事業者が利用者、地域住民の代表者、区職員に対し、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200" dirty="0" smtClean="0">
                <a:solidFill>
                  <a:schemeClr val="tx1"/>
                </a:solidFill>
              </a:rPr>
              <a:t>提供しているサービス内容を明らかにすることにより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200" dirty="0" smtClean="0">
                <a:solidFill>
                  <a:schemeClr val="tx1"/>
                </a:solidFill>
              </a:rPr>
              <a:t>地域との連携が確保され、かつ、地域に開かれたサー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200" dirty="0" smtClean="0">
                <a:solidFill>
                  <a:schemeClr val="tx1"/>
                </a:solidFill>
              </a:rPr>
              <a:t>ビスとすることで、サービスの質の確保・向上を図る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200" dirty="0" smtClean="0">
                <a:solidFill>
                  <a:schemeClr val="tx1"/>
                </a:solidFill>
              </a:rPr>
              <a:t>事を目的に設置するもの。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200" dirty="0" smtClean="0">
                <a:solidFill>
                  <a:schemeClr val="tx1"/>
                </a:solidFill>
              </a:rPr>
              <a:t>（概ね６カ月に１回以上開催）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9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592428"/>
            <a:ext cx="12192000" cy="359320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800" dirty="0" smtClean="0"/>
              <a:t>第１回テーマ</a:t>
            </a:r>
            <a:r>
              <a:rPr kumimoji="1" lang="en-US" altLang="ja-JP" sz="4800" dirty="0" smtClean="0"/>
              <a:t/>
            </a:r>
            <a:br>
              <a:rPr kumimoji="1" lang="en-US" altLang="ja-JP" sz="4800" dirty="0" smtClean="0"/>
            </a:br>
            <a:r>
              <a:rPr kumimoji="1" lang="en-US" altLang="ja-JP" sz="4800" dirty="0" smtClean="0"/>
              <a:t/>
            </a:r>
            <a:br>
              <a:rPr kumimoji="1" lang="en-US" altLang="ja-JP" sz="4800" dirty="0" smtClean="0"/>
            </a:br>
            <a:r>
              <a:rPr kumimoji="1" lang="en-US" altLang="ja-JP" sz="6600" dirty="0" smtClean="0"/>
              <a:t>【</a:t>
            </a:r>
            <a:r>
              <a:rPr kumimoji="1" lang="ja-JP" altLang="en-US" sz="6600" dirty="0" smtClean="0"/>
              <a:t>施設概要説明</a:t>
            </a:r>
            <a:r>
              <a:rPr kumimoji="1" lang="en-US" altLang="ja-JP" sz="6600" dirty="0" smtClean="0"/>
              <a:t>】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87645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78496"/>
          </a:xfrm>
        </p:spPr>
        <p:txBody>
          <a:bodyPr anchor="ctr">
            <a:normAutofit/>
          </a:bodyPr>
          <a:lstStyle/>
          <a:p>
            <a:pPr algn="ctr"/>
            <a:r>
              <a:rPr lang="en-US" altLang="ja-JP" sz="4800" dirty="0" smtClean="0"/>
              <a:t>【</a:t>
            </a:r>
            <a:r>
              <a:rPr lang="ja-JP" altLang="en-US" sz="4800" dirty="0" smtClean="0"/>
              <a:t>施設概要</a:t>
            </a:r>
            <a:r>
              <a:rPr lang="en-US" altLang="ja-JP" sz="4800" dirty="0" smtClean="0"/>
              <a:t>】</a:t>
            </a:r>
            <a:endParaRPr kumimoji="1" lang="ja-JP" altLang="en-US" sz="4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5007" y="1497668"/>
            <a:ext cx="1190198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・株式会社サロンオールディーズ：法人説明</a:t>
            </a:r>
            <a:endParaRPr kumimoji="1"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医療機器、分析機器の製造・販売を行うシステムインスツルメンツ株式会社（東京八王子）の１００％子会社。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同社が開発した介護予防自動筋力トレーニングマシン「リハトレーナー」の普及、販売を目的に２０１０年設立。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また、リハトレーナーを活用した販売アプリケーションの１つとしてリハビリ型デイサービスの開設支援を行う。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法人直営店として２０１３年４月にリハサロン鳥越を開設。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・リハサロン鳥越：運営方針</a:t>
            </a:r>
            <a:endParaRPr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介護予防を中心に要介護者等の１人ひとりの心身の特徴に合わせ、利用者が可能な限りその居宅において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自立した日常生活を営む事ができるよう介護サポートを行う。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、利用者の社会的孤立感の解消、心身機能の維持・向上及びご家族の身体的、精神的負担の軽減を図る為に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必要な日常生活上のお世話、機能訓練等の介護、その他必要なケアを行う。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44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 anchor="ctr">
            <a:normAutofit/>
          </a:bodyPr>
          <a:lstStyle/>
          <a:p>
            <a:pPr algn="ctr"/>
            <a:r>
              <a:rPr kumimoji="1" lang="en-US" altLang="ja-JP" sz="4800" dirty="0" smtClean="0"/>
              <a:t>【</a:t>
            </a:r>
            <a:r>
              <a:rPr kumimoji="1" lang="ja-JP" altLang="en-US" sz="4800" dirty="0" smtClean="0"/>
              <a:t>サービス内容</a:t>
            </a:r>
            <a:r>
              <a:rPr kumimoji="1" lang="en-US" altLang="ja-JP" sz="4800" dirty="0" smtClean="0"/>
              <a:t>】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28800" y="1507067"/>
            <a:ext cx="8534400" cy="3615267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</a:rPr>
              <a:t>営業日時</a:t>
            </a:r>
            <a:endParaRPr kumimoji="1" lang="en-US" altLang="ja-JP" sz="4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4000" dirty="0" smtClean="0">
                <a:solidFill>
                  <a:schemeClr val="tx1"/>
                </a:solidFill>
              </a:rPr>
              <a:t>利用定員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</a:rPr>
              <a:t>スタッフ</a:t>
            </a:r>
            <a:endParaRPr kumimoji="1" lang="en-US" altLang="ja-JP" sz="4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4000" dirty="0" smtClean="0">
                <a:solidFill>
                  <a:schemeClr val="tx1"/>
                </a:solidFill>
              </a:rPr>
              <a:t>利用</a:t>
            </a:r>
            <a:r>
              <a:rPr lang="ja-JP" altLang="en-US" sz="4000" dirty="0">
                <a:solidFill>
                  <a:schemeClr val="tx1"/>
                </a:solidFill>
              </a:rPr>
              <a:t>料金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2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41120"/>
          </a:xfrm>
        </p:spPr>
        <p:txBody>
          <a:bodyPr anchor="ctr">
            <a:normAutofit/>
          </a:bodyPr>
          <a:lstStyle/>
          <a:p>
            <a:pPr algn="ctr"/>
            <a:r>
              <a:rPr kumimoji="1" lang="en-US" altLang="ja-JP" sz="4800" dirty="0" smtClean="0"/>
              <a:t>【</a:t>
            </a:r>
            <a:r>
              <a:rPr kumimoji="1" lang="ja-JP" altLang="en-US" sz="4800" dirty="0" smtClean="0"/>
              <a:t>営業日時</a:t>
            </a:r>
            <a:r>
              <a:rPr kumimoji="1" lang="en-US" altLang="ja-JP" sz="4800" dirty="0" smtClean="0"/>
              <a:t>】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3984" y="1341121"/>
            <a:ext cx="10924032" cy="5596127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営業日：月曜日・火曜日・水曜日・木曜日・金曜日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　　　　　</a:t>
            </a:r>
            <a:r>
              <a:rPr lang="en-US" altLang="ja-JP" sz="2800" dirty="0" smtClean="0">
                <a:solidFill>
                  <a:schemeClr val="tx1"/>
                </a:solidFill>
              </a:rPr>
              <a:t>※</a:t>
            </a:r>
            <a:r>
              <a:rPr lang="ja-JP" altLang="en-US" sz="2800" dirty="0" smtClean="0">
                <a:solidFill>
                  <a:schemeClr val="tx1"/>
                </a:solidFill>
              </a:rPr>
              <a:t>但し、祝日・夏季休暇・年末年始を除きます。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営業時間：午前８時３０分から午後５時３０分まで。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サービス提供時間：午前の部　午前９時から１２時１５分まで。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　　　　　　　　午後の部　午後２時から　５時１５分まで。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　　　</a:t>
            </a:r>
            <a:r>
              <a:rPr lang="en-US" altLang="ja-JP" sz="2800" dirty="0" smtClean="0">
                <a:solidFill>
                  <a:schemeClr val="tx1"/>
                </a:solidFill>
              </a:rPr>
              <a:t>※</a:t>
            </a:r>
            <a:r>
              <a:rPr lang="ja-JP" altLang="en-US" sz="2800" dirty="0" smtClean="0">
                <a:solidFill>
                  <a:schemeClr val="tx1"/>
                </a:solidFill>
              </a:rPr>
              <a:t>サービス提供時間とは、ご利用者様を事業所に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　　　　迎え入れてから送り出すまでの時間です。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38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 anchor="ctr">
            <a:normAutofit/>
          </a:bodyPr>
          <a:lstStyle/>
          <a:p>
            <a:pPr algn="ctr"/>
            <a:r>
              <a:rPr lang="en-US" altLang="ja-JP" sz="4800" dirty="0" smtClean="0"/>
              <a:t>【</a:t>
            </a:r>
            <a:r>
              <a:rPr lang="ja-JP" altLang="en-US" sz="4800" dirty="0" smtClean="0"/>
              <a:t>利用定員</a:t>
            </a:r>
            <a:r>
              <a:rPr lang="en-US" altLang="ja-JP" sz="4800" dirty="0" smtClean="0"/>
              <a:t>】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64992" y="1507067"/>
            <a:ext cx="5462016" cy="3615267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</a:rPr>
              <a:t>午前の部：１０名</a:t>
            </a:r>
            <a:endParaRPr kumimoji="1" lang="en-US" altLang="ja-JP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4000" dirty="0">
                <a:solidFill>
                  <a:schemeClr val="tx1"/>
                </a:solidFill>
              </a:rPr>
              <a:t>午後</a:t>
            </a:r>
            <a:r>
              <a:rPr lang="ja-JP" altLang="en-US" sz="4000" dirty="0" smtClean="0">
                <a:solidFill>
                  <a:schemeClr val="tx1"/>
                </a:solidFill>
              </a:rPr>
              <a:t>の部：１０名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7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 anchor="ctr">
            <a:normAutofit/>
          </a:bodyPr>
          <a:lstStyle/>
          <a:p>
            <a:pPr algn="ctr"/>
            <a:r>
              <a:rPr kumimoji="1" lang="en-US" altLang="ja-JP" sz="4800" dirty="0" smtClean="0"/>
              <a:t>【</a:t>
            </a:r>
            <a:r>
              <a:rPr kumimoji="1" lang="ja-JP" altLang="en-US" sz="4800" dirty="0" smtClean="0"/>
              <a:t>スタッフ</a:t>
            </a:r>
            <a:r>
              <a:rPr kumimoji="1" lang="en-US" altLang="ja-JP" sz="4800" dirty="0" smtClean="0"/>
              <a:t>】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46500" y="1507067"/>
            <a:ext cx="8945500" cy="5381413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>
                <a:solidFill>
                  <a:schemeClr val="tx1"/>
                </a:solidFill>
              </a:rPr>
              <a:t>管理者：１人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生活相談員：１人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sz="3200" dirty="0" smtClean="0">
                <a:solidFill>
                  <a:schemeClr val="tx1"/>
                </a:solidFill>
              </a:rPr>
              <a:t>機能訓練指導員：１人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介護職員：１人</a:t>
            </a:r>
            <a:endParaRPr lang="en-US" altLang="ja-JP" sz="3200" dirty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en-US" altLang="ja-JP" sz="32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3200" dirty="0" smtClean="0">
                <a:solidFill>
                  <a:schemeClr val="tx1"/>
                </a:solidFill>
              </a:rPr>
              <a:t>管理者と生活相談員は兼務しております。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2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1034</TotalTime>
  <Words>804</Words>
  <Application>Microsoft Office PowerPoint</Application>
  <PresentationFormat>ユーザー設定</PresentationFormat>
  <Paragraphs>222</Paragraphs>
  <Slides>15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スライス</vt:lpstr>
      <vt:lpstr>PowerPoint プレゼンテーション</vt:lpstr>
      <vt:lpstr>【地域密着型通所介護】</vt:lpstr>
      <vt:lpstr>【運営推進会議の目的】</vt:lpstr>
      <vt:lpstr>第１回テーマ  【施設概要説明】</vt:lpstr>
      <vt:lpstr>【施設概要】</vt:lpstr>
      <vt:lpstr>【サービス内容】</vt:lpstr>
      <vt:lpstr>【営業日時】</vt:lpstr>
      <vt:lpstr>【利用定員】</vt:lpstr>
      <vt:lpstr>【スタッフ】</vt:lpstr>
      <vt:lpstr>【利用料金】</vt:lpstr>
      <vt:lpstr>【地域密着型通所介護】</vt:lpstr>
      <vt:lpstr>【総合事業：通所型サービス】</vt:lpstr>
      <vt:lpstr>PowerPoint プレゼンテーション</vt:lpstr>
      <vt:lpstr>【利用状況】</vt:lpstr>
      <vt:lpstr>【地域密着型通所介護】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地域密着型通所介護 運営推進会議</dc:title>
  <dc:creator>Ayako Hosokawa</dc:creator>
  <cp:lastModifiedBy>太田信宏</cp:lastModifiedBy>
  <cp:revision>84</cp:revision>
  <cp:lastPrinted>2016-09-28T01:00:55Z</cp:lastPrinted>
  <dcterms:created xsi:type="dcterms:W3CDTF">2016-09-08T07:24:20Z</dcterms:created>
  <dcterms:modified xsi:type="dcterms:W3CDTF">2016-09-28T01:01:00Z</dcterms:modified>
</cp:coreProperties>
</file>